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19"/>
  </p:notesMasterIdLst>
  <p:sldIdLst>
    <p:sldId id="263" r:id="rId2"/>
    <p:sldId id="261" r:id="rId3"/>
    <p:sldId id="264" r:id="rId4"/>
    <p:sldId id="265" r:id="rId5"/>
    <p:sldId id="266" r:id="rId6"/>
    <p:sldId id="259" r:id="rId7"/>
    <p:sldId id="267" r:id="rId8"/>
    <p:sldId id="268" r:id="rId9"/>
    <p:sldId id="269" r:id="rId10"/>
    <p:sldId id="270" r:id="rId11"/>
    <p:sldId id="271" r:id="rId12"/>
    <p:sldId id="276" r:id="rId13"/>
    <p:sldId id="278" r:id="rId14"/>
    <p:sldId id="274" r:id="rId15"/>
    <p:sldId id="279" r:id="rId16"/>
    <p:sldId id="280" r:id="rId17"/>
    <p:sldId id="262" r:id="rId18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2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1"/>
    <p:restoredTop sz="74234"/>
  </p:normalViewPr>
  <p:slideViewPr>
    <p:cSldViewPr snapToGrid="0">
      <p:cViewPr varScale="1">
        <p:scale>
          <a:sx n="95" d="100"/>
          <a:sy n="95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9A24A-3D61-4647-A294-8F207B9199D7}" type="datetimeFigureOut">
              <a:rPr lang="en-NO" smtClean="0"/>
              <a:t>17/09/2023</a:t>
            </a:fld>
            <a:endParaRPr lang="en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8668E-68DD-F945-AC72-8A15F1FAB811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213195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30689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13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0577254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181653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229508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16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508767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4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53252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37818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7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782351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vSphere 7 / 01. March 2022</a:t>
            </a:r>
          </a:p>
          <a:p>
            <a:endParaRPr lang="en-NO" dirty="0"/>
          </a:p>
          <a:p>
            <a:r>
              <a:rPr lang="en-NO" dirty="0"/>
              <a:t>Screenshot?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8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934987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Don’t blindly try to configure/install something on the master, by following ”outdated” blog posts. I have broken my installs on several occasions</a:t>
            </a:r>
          </a:p>
          <a:p>
            <a:endParaRPr lang="en-NO" dirty="0"/>
          </a:p>
          <a:p>
            <a:r>
              <a:rPr lang="en-NO" dirty="0"/>
              <a:t>Not all Saltstack functionality works as you might think; Example gitfs and file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9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647489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Don’t blindly try to configure/install something on the master, by following ”outdated” blog posts. I have broken my installs on several occasions</a:t>
            </a:r>
          </a:p>
          <a:p>
            <a:endParaRPr lang="en-NO" dirty="0"/>
          </a:p>
          <a:p>
            <a:r>
              <a:rPr lang="en-NO" dirty="0"/>
              <a:t>Not all Saltstack functionality works as you might think; Example gitfs and file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10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040688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 — Ask if anyone has looked at 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11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5043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O" dirty="0"/>
              <a:t>Introduced in vSphere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8668E-68DD-F945-AC72-8A15F1FAB811}" type="slidenum">
              <a:rPr lang="en-NO" smtClean="0"/>
              <a:t>12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56901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030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03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2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899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22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9/17/23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575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9/17/23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676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9/17/23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876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9/17/23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96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9/17/23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44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9/17/23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66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9/17/23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 cap="all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188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h0bbel/Down-The-Rabbit-Hole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core.vmware.com/resource/vsphere-datasets#section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altproject.io/index.html" TargetMode="External"/><Relationship Id="rId5" Type="http://schemas.openxmlformats.org/officeDocument/2006/relationships/hyperlink" Target="https://docs.vmware.com/en/VMware-Aria-Automation/SaaS/Getting-Started-Automation-Config-Cloud/GUID-508B1CB8-B2B3-401C-9D49-781CE02EBE98.html" TargetMode="Externa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BC67C-2240-5E33-CB51-102493259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51D1DAA-05CD-B9DE-B933-692DF08B6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CAF636A0-0299-75D0-9102-BEA025584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9/17/23</a:t>
            </a:fld>
            <a:endParaRPr lang="en-US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B859581-8ECF-275B-6688-9EF874080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6DD6D09-07BF-DEF3-47C5-038AB85E7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</a:t>
            </a:fld>
            <a:endParaRPr lang="en-US"/>
          </a:p>
        </p:txBody>
      </p:sp>
      <p:pic>
        <p:nvPicPr>
          <p:cNvPr id="8" name="Pladsholder til indhold 6">
            <a:extLst>
              <a:ext uri="{FF2B5EF4-FFF2-40B4-BE49-F238E27FC236}">
                <a16:creationId xmlns:a16="http://schemas.microsoft.com/office/drawing/2014/main" id="{23D7A23D-A0B3-2AA7-CF12-0D6B4B893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1885"/>
            <a:ext cx="12191980" cy="6857990"/>
          </a:xfrm>
          <a:prstGeom prst="rect">
            <a:avLst/>
          </a:prstGeom>
        </p:spPr>
      </p:pic>
      <p:pic>
        <p:nvPicPr>
          <p:cNvPr id="9" name="Billede 8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981E50C4-8892-325D-B357-8FA504933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C42A022D-D050-CB82-6801-73013DDC7F74}"/>
              </a:ext>
            </a:extLst>
          </p:cNvPr>
          <p:cNvSpPr txBox="1"/>
          <p:nvPr/>
        </p:nvSpPr>
        <p:spPr>
          <a:xfrm>
            <a:off x="443575" y="1845406"/>
            <a:ext cx="11029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 The </a:t>
            </a:r>
            <a:r>
              <a:rPr lang="da-DK" sz="8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Rabbit</a:t>
            </a:r>
            <a:r>
              <a:rPr lang="da-DK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Hole</a:t>
            </a: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8FECE60E-10E3-2AEA-FB8D-191A7C05D166}"/>
              </a:ext>
            </a:extLst>
          </p:cNvPr>
          <p:cNvSpPr txBox="1"/>
          <p:nvPr/>
        </p:nvSpPr>
        <p:spPr>
          <a:xfrm>
            <a:off x="581025" y="3479679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VMware Automation </a:t>
            </a:r>
            <a:r>
              <a:rPr lang="da-DK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Config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3543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Live Demo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  <a:p>
            <a:endParaRPr lang="da-DK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408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6" name="Tekstfelt 8">
            <a:extLst>
              <a:ext uri="{FF2B5EF4-FFF2-40B4-BE49-F238E27FC236}">
                <a16:creationId xmlns:a16="http://schemas.microsoft.com/office/drawing/2014/main" id="{9360369A-80CB-CE87-2D26-9C3A69F96832}"/>
              </a:ext>
            </a:extLst>
          </p:cNvPr>
          <p:cNvSpPr txBox="1"/>
          <p:nvPr/>
        </p:nvSpPr>
        <p:spPr>
          <a:xfrm>
            <a:off x="628652" y="1503123"/>
            <a:ext cx="109013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/>
              <a:t>New in </a:t>
            </a:r>
            <a:r>
              <a:rPr lang="da-DK" sz="3200" dirty="0" err="1"/>
              <a:t>vSphere</a:t>
            </a:r>
            <a:r>
              <a:rPr lang="da-DK" sz="3200" dirty="0"/>
              <a:t> 8</a:t>
            </a:r>
          </a:p>
          <a:p>
            <a:r>
              <a:rPr lang="da-DK" sz="3200" dirty="0"/>
              <a:t>	</a:t>
            </a:r>
          </a:p>
          <a:p>
            <a:r>
              <a:rPr lang="da-DK" sz="3200" dirty="0"/>
              <a:t>Datasets </a:t>
            </a:r>
            <a:r>
              <a:rPr lang="da-DK" sz="3200" dirty="0" err="1"/>
              <a:t>are</a:t>
            </a:r>
            <a:r>
              <a:rPr lang="da-DK" sz="3200" dirty="0"/>
              <a:t> metadata </a:t>
            </a:r>
            <a:r>
              <a:rPr lang="da-DK" sz="3200" dirty="0" err="1"/>
              <a:t>stored</a:t>
            </a:r>
            <a:r>
              <a:rPr lang="da-DK" sz="3200" dirty="0"/>
              <a:t> with the VM (</a:t>
            </a:r>
            <a:r>
              <a:rPr lang="da-DK" sz="3200" i="1" dirty="0"/>
              <a:t>.</a:t>
            </a:r>
            <a:r>
              <a:rPr lang="da-DK" sz="3200" i="1" dirty="0" err="1"/>
              <a:t>dsd</a:t>
            </a:r>
            <a:r>
              <a:rPr lang="da-DK" sz="3200" dirty="0"/>
              <a:t>)</a:t>
            </a:r>
          </a:p>
          <a:p>
            <a:endParaRPr lang="da-DK" sz="3200" dirty="0"/>
          </a:p>
          <a:p>
            <a:r>
              <a:rPr lang="da-DK" sz="3200" dirty="0" err="1"/>
              <a:t>Only</a:t>
            </a:r>
            <a:r>
              <a:rPr lang="da-DK" sz="3200" dirty="0"/>
              <a:t> </a:t>
            </a:r>
            <a:r>
              <a:rPr lang="da-DK" sz="3200" dirty="0" err="1"/>
              <a:t>available</a:t>
            </a:r>
            <a:r>
              <a:rPr lang="da-DK" sz="3200" dirty="0"/>
              <a:t> </a:t>
            </a:r>
            <a:r>
              <a:rPr lang="da-DK" sz="3200" dirty="0" err="1"/>
              <a:t>through</a:t>
            </a:r>
            <a:r>
              <a:rPr lang="da-DK" sz="3200" dirty="0"/>
              <a:t> vCenter API</a:t>
            </a:r>
          </a:p>
        </p:txBody>
      </p:sp>
    </p:spTree>
    <p:extLst>
      <p:ext uri="{BB962C8B-B14F-4D97-AF65-F5344CB8AC3E}">
        <p14:creationId xmlns:p14="http://schemas.microsoft.com/office/powerpoint/2010/main" val="3135777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186C18-A31D-390C-8026-F3D7DFBDA51F}"/>
              </a:ext>
            </a:extLst>
          </p:cNvPr>
          <p:cNvSpPr txBox="1"/>
          <p:nvPr/>
        </p:nvSpPr>
        <p:spPr>
          <a:xfrm>
            <a:off x="564358" y="2221317"/>
            <a:ext cx="10901360" cy="3139321"/>
          </a:xfrm>
          <a:prstGeom prst="rect">
            <a:avLst/>
          </a:prstGeom>
          <a:solidFill>
            <a:srgbClr val="182033"/>
          </a:solidFill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vm_moref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vm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-id"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adminDataSetParam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569CD6"/>
                </a:solidFill>
                <a:latin typeface="Menlo" panose="020B0609030804020204" pitchFamily="49" charset="0"/>
              </a:rPr>
              <a:t>@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"salt-ds"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Description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"Dataset for 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Saltstack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vm_moref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GuestAccess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"READ_ONLY"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HostAccess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"READ_WRITE"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OmitFromSnapshotClone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569CD6"/>
                </a:solidFill>
                <a:latin typeface="Menlo" panose="020B0609030804020204" pitchFamily="49" charset="0"/>
              </a:rPr>
              <a:t>$false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CDCAA"/>
                </a:solidFill>
                <a:latin typeface="Menlo" panose="020B0609030804020204" pitchFamily="49" charset="0"/>
              </a:rPr>
              <a:t>New-</a:t>
            </a:r>
            <a:r>
              <a:rPr lang="en-GB" dirty="0" err="1">
                <a:solidFill>
                  <a:srgbClr val="DCDCAA"/>
                </a:solidFill>
                <a:latin typeface="Menlo" panose="020B0609030804020204" pitchFamily="49" charset="0"/>
              </a:rPr>
              <a:t>VMDataset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@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adminDataSetParam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endParaRPr lang="en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E72E4-25C8-AF0E-0833-8F2D4101AAFA}"/>
              </a:ext>
            </a:extLst>
          </p:cNvPr>
          <p:cNvSpPr txBox="1"/>
          <p:nvPr/>
        </p:nvSpPr>
        <p:spPr>
          <a:xfrm>
            <a:off x="564358" y="1561017"/>
            <a:ext cx="6098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3200" dirty="0" err="1"/>
              <a:t>Create</a:t>
            </a:r>
            <a:r>
              <a:rPr lang="da-DK" sz="3200" dirty="0"/>
              <a:t> dataset in </a:t>
            </a:r>
            <a:r>
              <a:rPr lang="da-DK" sz="3200" dirty="0" err="1"/>
              <a:t>PowerCLI</a:t>
            </a:r>
            <a:endParaRPr lang="da-DK" sz="3200" dirty="0"/>
          </a:p>
        </p:txBody>
      </p:sp>
    </p:spTree>
    <p:extLst>
      <p:ext uri="{BB962C8B-B14F-4D97-AF65-F5344CB8AC3E}">
        <p14:creationId xmlns:p14="http://schemas.microsoft.com/office/powerpoint/2010/main" val="307584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186C18-A31D-390C-8026-F3D7DFBDA51F}"/>
              </a:ext>
            </a:extLst>
          </p:cNvPr>
          <p:cNvSpPr txBox="1"/>
          <p:nvPr/>
        </p:nvSpPr>
        <p:spPr>
          <a:xfrm>
            <a:off x="564358" y="2221317"/>
            <a:ext cx="10901360" cy="3139321"/>
          </a:xfrm>
          <a:prstGeom prst="rect">
            <a:avLst/>
          </a:prstGeom>
          <a:solidFill>
            <a:srgbClr val="182033"/>
          </a:solidFill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$sharedDataSetEntry1Param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569CD6"/>
                </a:solidFill>
                <a:latin typeface="Menlo" panose="020B0609030804020204" pitchFamily="49" charset="0"/>
              </a:rPr>
              <a:t>@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{	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Name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AppID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VMMoref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"vm-75040"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Dataset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"salt-ds"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Value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pihole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CDCAA"/>
                </a:solidFill>
                <a:latin typeface="Menlo" panose="020B0609030804020204" pitchFamily="49" charset="0"/>
              </a:rPr>
              <a:t>New-</a:t>
            </a:r>
            <a:r>
              <a:rPr lang="en-GB" dirty="0" err="1">
                <a:solidFill>
                  <a:srgbClr val="DCDCAA"/>
                </a:solidFill>
                <a:latin typeface="Menlo" panose="020B0609030804020204" pitchFamily="49" charset="0"/>
              </a:rPr>
              <a:t>VMDatasetEntry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@sharedDataSetEntry1Param</a:t>
            </a:r>
          </a:p>
          <a:p>
            <a:endParaRPr lang="en-GB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endParaRPr lang="en-GB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endParaRPr lang="en-GB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endParaRPr lang="en-GB" dirty="0">
              <a:solidFill>
                <a:srgbClr val="CCCCCC"/>
              </a:solidFill>
              <a:latin typeface="Menlo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E72E4-25C8-AF0E-0833-8F2D4101AAFA}"/>
              </a:ext>
            </a:extLst>
          </p:cNvPr>
          <p:cNvSpPr txBox="1"/>
          <p:nvPr/>
        </p:nvSpPr>
        <p:spPr>
          <a:xfrm>
            <a:off x="564358" y="1561017"/>
            <a:ext cx="6098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3200" dirty="0"/>
              <a:t>Set Dataset </a:t>
            </a:r>
            <a:r>
              <a:rPr lang="da-DK" sz="3200" dirty="0" err="1"/>
              <a:t>entry</a:t>
            </a:r>
            <a:r>
              <a:rPr lang="da-DK" sz="3200" dirty="0"/>
              <a:t> for a VM </a:t>
            </a:r>
          </a:p>
        </p:txBody>
      </p:sp>
    </p:spTree>
    <p:extLst>
      <p:ext uri="{BB962C8B-B14F-4D97-AF65-F5344CB8AC3E}">
        <p14:creationId xmlns:p14="http://schemas.microsoft.com/office/powerpoint/2010/main" val="2396716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Bonus: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vSphere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Datasets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E4B8838-F0EE-DA84-0E7E-FC902369B879}"/>
              </a:ext>
            </a:extLst>
          </p:cNvPr>
          <p:cNvSpPr txBox="1"/>
          <p:nvPr/>
        </p:nvSpPr>
        <p:spPr>
          <a:xfrm>
            <a:off x="628651" y="3238268"/>
            <a:ext cx="10901360" cy="2031325"/>
          </a:xfrm>
          <a:prstGeom prst="rect">
            <a:avLst/>
          </a:prstGeom>
          <a:solidFill>
            <a:srgbClr val="182033"/>
          </a:solidFill>
        </p:spPr>
        <p:txBody>
          <a:bodyPr wrap="square">
            <a:spAutoFit/>
          </a:bodyPr>
          <a:lstStyle/>
          <a:p>
            <a:endParaRPr lang="en-GB" b="0" dirty="0">
              <a:solidFill>
                <a:srgbClr val="DCDCAA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vmtoolsd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--</a:t>
            </a:r>
            <a:r>
              <a:rPr lang="en-GB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cmd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'datasets-get-entry {"keys": ["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AppID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"], "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dataset":"salt-ds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"}'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|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jq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-r</a:t>
            </a:r>
            <a: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'.entries[].</a:t>
            </a:r>
            <a:r>
              <a:rPr lang="en-GB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AppID</a:t>
            </a:r>
            <a:r>
              <a:rPr lang="en-GB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’</a:t>
            </a:r>
          </a:p>
          <a:p>
            <a:endParaRPr lang="en-GB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pihole</a:t>
            </a:r>
            <a:endParaRPr lang="en-GB" b="0" dirty="0">
              <a:solidFill>
                <a:srgbClr val="DCDCAA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Tekstfelt 8">
            <a:extLst>
              <a:ext uri="{FF2B5EF4-FFF2-40B4-BE49-F238E27FC236}">
                <a16:creationId xmlns:a16="http://schemas.microsoft.com/office/drawing/2014/main" id="{9360369A-80CB-CE87-2D26-9C3A69F96832}"/>
              </a:ext>
            </a:extLst>
          </p:cNvPr>
          <p:cNvSpPr txBox="1"/>
          <p:nvPr/>
        </p:nvSpPr>
        <p:spPr>
          <a:xfrm>
            <a:off x="628652" y="1503123"/>
            <a:ext cx="109013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 err="1"/>
              <a:t>Readable</a:t>
            </a:r>
            <a:r>
              <a:rPr lang="da-DK" sz="3200" dirty="0"/>
              <a:t> in the VM </a:t>
            </a:r>
            <a:r>
              <a:rPr lang="da-DK" sz="3200" dirty="0" err="1"/>
              <a:t>through</a:t>
            </a:r>
            <a:r>
              <a:rPr lang="da-DK" sz="3200" dirty="0"/>
              <a:t> VMware Tools</a:t>
            </a:r>
          </a:p>
          <a:p>
            <a:endParaRPr lang="da-DK" sz="3200" dirty="0"/>
          </a:p>
          <a:p>
            <a:r>
              <a:rPr lang="da-DK" sz="3200" dirty="0"/>
              <a:t>Can </a:t>
            </a:r>
            <a:r>
              <a:rPr lang="da-DK" sz="3200" dirty="0" err="1"/>
              <a:t>be</a:t>
            </a:r>
            <a:r>
              <a:rPr lang="da-DK" sz="3200" dirty="0"/>
              <a:t> </a:t>
            </a:r>
            <a:r>
              <a:rPr lang="da-DK" sz="3200" dirty="0" err="1"/>
              <a:t>used</a:t>
            </a:r>
            <a:r>
              <a:rPr lang="da-DK" sz="3200" dirty="0"/>
              <a:t> to set a </a:t>
            </a:r>
            <a:r>
              <a:rPr lang="da-DK" sz="3200" dirty="0" err="1"/>
              <a:t>grain</a:t>
            </a:r>
            <a:endParaRPr lang="da-DK" sz="3200" dirty="0"/>
          </a:p>
        </p:txBody>
      </p:sp>
    </p:spTree>
    <p:extLst>
      <p:ext uri="{BB962C8B-B14F-4D97-AF65-F5344CB8AC3E}">
        <p14:creationId xmlns:p14="http://schemas.microsoft.com/office/powerpoint/2010/main" val="177729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6" name="Tekstfelt 8">
            <a:extLst>
              <a:ext uri="{FF2B5EF4-FFF2-40B4-BE49-F238E27FC236}">
                <a16:creationId xmlns:a16="http://schemas.microsoft.com/office/drawing/2014/main" id="{9360369A-80CB-CE87-2D26-9C3A69F96832}"/>
              </a:ext>
            </a:extLst>
          </p:cNvPr>
          <p:cNvSpPr txBox="1"/>
          <p:nvPr/>
        </p:nvSpPr>
        <p:spPr>
          <a:xfrm>
            <a:off x="628652" y="1516570"/>
            <a:ext cx="109013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>
                <a:hlinkClick r:id="rId5"/>
              </a:rPr>
              <a:t>Getting Started with Automation Config</a:t>
            </a:r>
            <a:br>
              <a:rPr lang="da-DK" sz="3200" dirty="0"/>
            </a:br>
            <a:br>
              <a:rPr lang="da-DK" sz="3200" dirty="0"/>
            </a:br>
            <a:r>
              <a:rPr lang="da-DK" sz="3200" dirty="0">
                <a:hlinkClick r:id="rId6"/>
              </a:rPr>
              <a:t>saltproject.io</a:t>
            </a:r>
            <a:endParaRPr lang="da-DK" sz="3200" dirty="0"/>
          </a:p>
          <a:p>
            <a:endParaRPr lang="da-DK" sz="3200" dirty="0">
              <a:hlinkClick r:id="rId7"/>
            </a:endParaRPr>
          </a:p>
          <a:p>
            <a:r>
              <a:rPr lang="da-DK" sz="3200" dirty="0">
                <a:hlinkClick r:id="rId7"/>
              </a:rPr>
              <a:t>vSphere Datasets</a:t>
            </a:r>
            <a:endParaRPr lang="da-DK" sz="3200" dirty="0"/>
          </a:p>
          <a:p>
            <a:endParaRPr lang="da-DK" sz="3200" dirty="0"/>
          </a:p>
          <a:p>
            <a:r>
              <a:rPr lang="da-DK" sz="3200" dirty="0">
                <a:hlinkClick r:id="rId8"/>
              </a:rPr>
              <a:t>Down The Rabbit Hole GitHub</a:t>
            </a:r>
            <a:endParaRPr lang="da-DK" sz="3200" dirty="0"/>
          </a:p>
        </p:txBody>
      </p:sp>
    </p:spTree>
    <p:extLst>
      <p:ext uri="{BB962C8B-B14F-4D97-AF65-F5344CB8AC3E}">
        <p14:creationId xmlns:p14="http://schemas.microsoft.com/office/powerpoint/2010/main" val="2448183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A94AB68F-977E-DABD-B8D9-93F4809C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79F3E-F042-7F31-78AA-872B637141C9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Christian Mohn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8FBDABF9-7CFC-9B09-4E34-44728FF333CF}"/>
              </a:ext>
            </a:extLst>
          </p:cNvPr>
          <p:cNvSpPr txBox="1"/>
          <p:nvPr/>
        </p:nvSpPr>
        <p:spPr>
          <a:xfrm>
            <a:off x="500063" y="1643721"/>
            <a:ext cx="6407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Chief </a:t>
            </a:r>
            <a:r>
              <a:rPr lang="da-DK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Technologist</a:t>
            </a:r>
            <a:r>
              <a:rPr lang="da-DK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SDDC | Proact IT Norge AS</a:t>
            </a:r>
          </a:p>
          <a:p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VCIX-DCV |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vExpert</a:t>
            </a: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|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vNinja.net</a:t>
            </a: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| @h0bbel</a:t>
            </a:r>
          </a:p>
          <a:p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dropped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Kahoot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! podium)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31DB4BD-10ED-2DED-094F-36ED4FDE6F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" r="2258"/>
          <a:stretch/>
        </p:blipFill>
        <p:spPr>
          <a:xfrm>
            <a:off x="7826801" y="1104369"/>
            <a:ext cx="2540273" cy="3546772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C08E201C-59B7-6FA7-49F4-544555BE0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B5B081-73F0-131C-6F6E-08EA5D5FFA4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54791" y="3944142"/>
            <a:ext cx="2540273" cy="2540273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0FD6AF-D4E9-9689-10D0-00039AAC990A}"/>
              </a:ext>
            </a:extLst>
          </p:cNvPr>
          <p:cNvSpPr txBox="1"/>
          <p:nvPr/>
        </p:nvSpPr>
        <p:spPr>
          <a:xfrm>
            <a:off x="500063" y="3470516"/>
            <a:ext cx="2595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90F5BD-29C8-F39B-7F96-1B4F28B243E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394668" y="3944142"/>
            <a:ext cx="2540273" cy="2540273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9FC322E-F42F-58A9-22FF-BCF309325A94}"/>
              </a:ext>
            </a:extLst>
          </p:cNvPr>
          <p:cNvSpPr txBox="1"/>
          <p:nvPr/>
        </p:nvSpPr>
        <p:spPr>
          <a:xfrm>
            <a:off x="4339940" y="3470516"/>
            <a:ext cx="2595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vNinja</a:t>
            </a:r>
            <a:endParaRPr lang="da-DK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128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A94AB68F-977E-DABD-B8D9-93F4809C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79F3E-F042-7F31-78AA-872B637141C9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Billede 2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256F1892-F2AE-6413-36BC-06931190E9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90" t="18490" r="19669" b="15258"/>
          <a:stretch/>
        </p:blipFill>
        <p:spPr>
          <a:xfrm>
            <a:off x="3226500" y="1319679"/>
            <a:ext cx="6012832" cy="460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A94AB68F-977E-DABD-B8D9-93F4809C9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79F3E-F042-7F31-78AA-872B637141C9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Christian Mohn</a:t>
            </a:r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8FBDABF9-7CFC-9B09-4E34-44728FF333CF}"/>
              </a:ext>
            </a:extLst>
          </p:cNvPr>
          <p:cNvSpPr txBox="1"/>
          <p:nvPr/>
        </p:nvSpPr>
        <p:spPr>
          <a:xfrm>
            <a:off x="500063" y="1643721"/>
            <a:ext cx="64078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Chief </a:t>
            </a:r>
            <a:r>
              <a:rPr lang="da-DK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Technologist</a:t>
            </a:r>
            <a:r>
              <a:rPr lang="da-DK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SDDC | Proact IT Norge AS</a:t>
            </a:r>
          </a:p>
          <a:p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VCIX-DCV |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vExpert</a:t>
            </a: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| </a:t>
            </a:r>
            <a:r>
              <a:rPr lang="da-DK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vNinja.net</a:t>
            </a:r>
            <a:r>
              <a:rPr lang="da-DK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| @h0bbel</a:t>
            </a:r>
          </a:p>
          <a:p>
            <a:endParaRPr lang="da-DK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dropped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da-DK" sz="16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Kahoot</a:t>
            </a:r>
            <a:r>
              <a:rPr lang="da-DK" sz="16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! podium)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31DB4BD-10ED-2DED-094F-36ED4FDE6F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58" r="2258"/>
          <a:stretch/>
        </p:blipFill>
        <p:spPr>
          <a:xfrm>
            <a:off x="7826801" y="1104369"/>
            <a:ext cx="2540273" cy="3546772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C08E201C-59B7-6FA7-49F4-544555BE0D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B5B081-73F0-131C-6F6E-08EA5D5FFA4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54791" y="3944142"/>
            <a:ext cx="2540273" cy="2540273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0FD6AF-D4E9-9689-10D0-00039AAC990A}"/>
              </a:ext>
            </a:extLst>
          </p:cNvPr>
          <p:cNvSpPr txBox="1"/>
          <p:nvPr/>
        </p:nvSpPr>
        <p:spPr>
          <a:xfrm>
            <a:off x="500063" y="3470516"/>
            <a:ext cx="2595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90F5BD-29C8-F39B-7F96-1B4F28B243E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394668" y="3944142"/>
            <a:ext cx="2540273" cy="2540273"/>
          </a:xfrm>
          <a:prstGeom prst="rect">
            <a:avLst/>
          </a:prstGeom>
          <a:ln w="6350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9FC322E-F42F-58A9-22FF-BCF309325A94}"/>
              </a:ext>
            </a:extLst>
          </p:cNvPr>
          <p:cNvSpPr txBox="1"/>
          <p:nvPr/>
        </p:nvSpPr>
        <p:spPr>
          <a:xfrm>
            <a:off x="4339940" y="3470516"/>
            <a:ext cx="25950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vNinja</a:t>
            </a:r>
            <a:endParaRPr lang="da-DK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840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is Aria Automation Configuration?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54C03-4472-7D8E-6F85-0597F11F2FD0}"/>
              </a:ext>
            </a:extLst>
          </p:cNvPr>
          <p:cNvSpPr txBox="1">
            <a:spLocks/>
          </p:cNvSpPr>
          <p:nvPr/>
        </p:nvSpPr>
        <p:spPr>
          <a:xfrm>
            <a:off x="500063" y="3291322"/>
            <a:ext cx="10515600" cy="2286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sz="1200" i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r>
              <a:rPr lang="en-GB" sz="2000" i="1" dirty="0">
                <a:solidFill>
                  <a:schemeClr val="tx1"/>
                </a:solidFill>
                <a:cs typeface="Arial" panose="020B0604020202020204" pitchFamily="34" charset="0"/>
              </a:rPr>
              <a:t>A configuration management system</a:t>
            </a:r>
            <a:br>
              <a:rPr lang="en-GB" sz="2000" i="1" dirty="0">
                <a:solidFill>
                  <a:schemeClr val="tx1"/>
                </a:solidFill>
                <a:cs typeface="Arial" panose="020B0604020202020204" pitchFamily="34" charset="0"/>
              </a:rPr>
            </a:br>
            <a:endParaRPr lang="en-GB" sz="2000" i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r>
              <a:rPr lang="en-GB" sz="2000" i="1" dirty="0">
                <a:solidFill>
                  <a:schemeClr val="tx1"/>
                </a:solidFill>
                <a:cs typeface="Arial" panose="020B0604020202020204" pitchFamily="34" charset="0"/>
              </a:rPr>
              <a:t>A distributed remote execution system used to execute commands and query data on remote nodes</a:t>
            </a:r>
          </a:p>
          <a:p>
            <a:endParaRPr lang="en-NO" sz="12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DD3E75-3EA1-943C-9966-881ABE4634B1}"/>
              </a:ext>
            </a:extLst>
          </p:cNvPr>
          <p:cNvSpPr txBox="1"/>
          <p:nvPr/>
        </p:nvSpPr>
        <p:spPr>
          <a:xfrm>
            <a:off x="2750761" y="1685592"/>
            <a:ext cx="22862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GB" sz="4400" b="1" i="1" dirty="0">
                <a:cs typeface="Arial" panose="020B0604020202020204" pitchFamily="34" charset="0"/>
              </a:rPr>
              <a:t>Spoiler:</a:t>
            </a:r>
            <a:endParaRPr lang="en-GB" sz="4400" i="1" dirty="0"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C7D961-961F-9C07-02C2-EABEECAB3FD6}"/>
              </a:ext>
            </a:extLst>
          </p:cNvPr>
          <p:cNvSpPr txBox="1"/>
          <p:nvPr/>
        </p:nvSpPr>
        <p:spPr>
          <a:xfrm>
            <a:off x="5036964" y="1684310"/>
            <a:ext cx="4723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800" b="1" i="1" dirty="0">
                <a:cs typeface="Arial" panose="020B0604020202020204" pitchFamily="34" charset="0"/>
              </a:rPr>
              <a:t>It is </a:t>
            </a:r>
            <a:r>
              <a:rPr lang="en-GB" sz="4800" b="1" i="1" dirty="0" err="1">
                <a:cs typeface="Arial" panose="020B0604020202020204" pitchFamily="34" charset="0"/>
              </a:rPr>
              <a:t>SaltStack</a:t>
            </a:r>
            <a:r>
              <a:rPr lang="en-GB" sz="4800" b="1" i="1" dirty="0">
                <a:cs typeface="Arial" panose="020B0604020202020204" pitchFamily="34" charset="0"/>
              </a:rPr>
              <a:t>!</a:t>
            </a:r>
            <a:endParaRPr lang="en-NO" sz="4800" dirty="0"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A9FAD1-B1A8-59DE-DA35-17B0041BF05C}"/>
              </a:ext>
            </a:extLst>
          </p:cNvPr>
          <p:cNvSpPr txBox="1"/>
          <p:nvPr/>
        </p:nvSpPr>
        <p:spPr>
          <a:xfrm>
            <a:off x="4921736" y="2550012"/>
            <a:ext cx="1672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i="1" dirty="0">
                <a:cs typeface="Arial" panose="020B0604020202020204" pitchFamily="34" charset="0"/>
              </a:rPr>
              <a:t>(mostly)</a:t>
            </a:r>
            <a:endParaRPr lang="en-NO" sz="3600" dirty="0"/>
          </a:p>
        </p:txBody>
      </p:sp>
    </p:spTree>
    <p:extLst>
      <p:ext uri="{BB962C8B-B14F-4D97-AF65-F5344CB8AC3E}">
        <p14:creationId xmlns:p14="http://schemas.microsoft.com/office/powerpoint/2010/main" val="246712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Aria Automation Architecture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7C2F9E-430E-FB6C-F07D-9513A54C3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8859" y="1341849"/>
            <a:ext cx="3254279" cy="4091094"/>
          </a:xfrm>
          <a:prstGeom prst="rect">
            <a:avLst/>
          </a:prstGeom>
          <a:noFill/>
          <a:ln w="635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6183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  <a:noFill/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Saltstack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Concepts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3200" b="1" dirty="0"/>
              <a:t>Master</a:t>
            </a:r>
            <a:r>
              <a:rPr lang="en-NO" sz="3200" dirty="0"/>
              <a:t> 	— central control bus </a:t>
            </a:r>
          </a:p>
          <a:p>
            <a:r>
              <a:rPr lang="en-NO" sz="3200" b="1" dirty="0"/>
              <a:t>Minion</a:t>
            </a:r>
            <a:r>
              <a:rPr lang="en-NO" sz="3200" dirty="0"/>
              <a:t> 	— client</a:t>
            </a:r>
          </a:p>
          <a:p>
            <a:r>
              <a:rPr lang="en-NO" sz="3200" b="1" dirty="0"/>
              <a:t>States</a:t>
            </a:r>
            <a:r>
              <a:rPr lang="en-NO" sz="3200" dirty="0"/>
              <a:t> 	— recipe for minions</a:t>
            </a:r>
          </a:p>
          <a:p>
            <a:r>
              <a:rPr lang="en-NO" sz="3200" b="1" dirty="0"/>
              <a:t>Highstate</a:t>
            </a:r>
            <a:r>
              <a:rPr lang="en-NO" sz="3200" dirty="0"/>
              <a:t> 	— collection of states</a:t>
            </a:r>
            <a:endParaRPr lang="en-NO" sz="3200" b="1" dirty="0"/>
          </a:p>
          <a:p>
            <a:r>
              <a:rPr lang="en-NO" sz="3200" b="1" dirty="0"/>
              <a:t>Grains</a:t>
            </a:r>
            <a:r>
              <a:rPr lang="en-NO" sz="3200" dirty="0"/>
              <a:t> 	— information from minions </a:t>
            </a:r>
          </a:p>
          <a:p>
            <a:r>
              <a:rPr lang="en-NO" sz="3200" b="1" dirty="0"/>
              <a:t>Pillar 	</a:t>
            </a:r>
            <a:r>
              <a:rPr lang="en-NO" sz="3200" dirty="0"/>
              <a:t>— information from master to minions (secrets etc.)</a:t>
            </a:r>
            <a:endParaRPr lang="en-NO" sz="3200" b="1" dirty="0"/>
          </a:p>
          <a:p>
            <a:r>
              <a:rPr lang="en-NO" sz="3200" b="1" dirty="0"/>
              <a:t>Beacons 	</a:t>
            </a:r>
            <a:r>
              <a:rPr lang="en-NO" sz="3200" dirty="0"/>
              <a:t>— event monitor for non-salt processes</a:t>
            </a:r>
            <a:endParaRPr lang="en-NO" sz="3200" b="1" dirty="0"/>
          </a:p>
          <a:p>
            <a:r>
              <a:rPr lang="en-NO" sz="3200" b="1" dirty="0"/>
              <a:t>Reactors 	</a:t>
            </a:r>
            <a:r>
              <a:rPr lang="en-NO" sz="3200" dirty="0"/>
              <a:t>— watches salt event bus and reponds</a:t>
            </a:r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66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Deploying</a:t>
            </a:r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 Aria Automation Configuration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dirty="0" err="1"/>
              <a:t>Easy</a:t>
            </a:r>
            <a:r>
              <a:rPr lang="da-DK" sz="3200" dirty="0"/>
              <a:t> </a:t>
            </a:r>
            <a:r>
              <a:rPr lang="da-DK" sz="3200" dirty="0" err="1"/>
              <a:t>deploy</a:t>
            </a:r>
            <a:r>
              <a:rPr lang="da-DK" sz="3200" dirty="0"/>
              <a:t> via Aria Suite </a:t>
            </a:r>
            <a:r>
              <a:rPr lang="da-DK" sz="3200" dirty="0" err="1"/>
              <a:t>LifeCycle</a:t>
            </a:r>
            <a:r>
              <a:rPr lang="da-DK" sz="3200" dirty="0"/>
              <a:t> Manager</a:t>
            </a:r>
          </a:p>
          <a:p>
            <a:r>
              <a:rPr lang="da-DK" sz="3200" dirty="0"/>
              <a:t>	— </a:t>
            </a:r>
            <a:r>
              <a:rPr lang="da-DK" sz="3200" dirty="0" err="1"/>
              <a:t>clustering</a:t>
            </a:r>
            <a:r>
              <a:rPr lang="da-DK" sz="3200" dirty="0"/>
              <a:t> / </a:t>
            </a:r>
            <a:r>
              <a:rPr lang="da-DK" sz="3200" dirty="0" err="1"/>
              <a:t>multi</a:t>
            </a:r>
            <a:r>
              <a:rPr lang="da-DK" sz="3200" dirty="0"/>
              <a:t> master </a:t>
            </a:r>
            <a:r>
              <a:rPr lang="da-DK" sz="3200" dirty="0" err="1"/>
              <a:t>possible</a:t>
            </a:r>
            <a:r>
              <a:rPr lang="da-DK" sz="3200" dirty="0"/>
              <a:t> </a:t>
            </a:r>
            <a:r>
              <a:rPr lang="da-DK" sz="3200" dirty="0" err="1"/>
              <a:t>after</a:t>
            </a:r>
            <a:r>
              <a:rPr lang="da-DK" sz="3200" dirty="0"/>
              <a:t> </a:t>
            </a:r>
            <a:r>
              <a:rPr lang="da-DK" sz="3200" dirty="0" err="1"/>
              <a:t>deployment</a:t>
            </a:r>
            <a:br>
              <a:rPr lang="da-DK" sz="3200" dirty="0"/>
            </a:br>
            <a:endParaRPr lang="da-DK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3200" b="1" dirty="0"/>
              <a:t>Minimum </a:t>
            </a:r>
            <a:r>
              <a:rPr lang="da-DK" sz="3200" b="1" dirty="0" err="1"/>
              <a:t>Requirements</a:t>
            </a:r>
            <a:r>
              <a:rPr lang="da-DK" sz="3200" b="1" dirty="0"/>
              <a:t> (up to 5000 minions)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a-DK" sz="32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16 </a:t>
            </a:r>
            <a:r>
              <a:rPr lang="da-DK" sz="3200" dirty="0" err="1"/>
              <a:t>vCPU</a:t>
            </a:r>
            <a:endParaRPr lang="da-DK" sz="3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32 GB RAM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250 GB </a:t>
            </a:r>
            <a:r>
              <a:rPr lang="da-DK" sz="3200" dirty="0" err="1"/>
              <a:t>storage</a:t>
            </a:r>
            <a:endParaRPr lang="da-DK" sz="3200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99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Minion </a:t>
            </a:r>
            <a:r>
              <a:rPr lang="da-DK" sz="4400" dirty="0" err="1">
                <a:latin typeface="Arial" panose="020B0604020202020204" pitchFamily="34" charset="0"/>
                <a:cs typeface="Arial" panose="020B0604020202020204" pitchFamily="34" charset="0"/>
              </a:rPr>
              <a:t>Requirements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3200" dirty="0"/>
              <a:t>Windows / Linux / </a:t>
            </a:r>
            <a:r>
              <a:rPr lang="da-DK" sz="3200" dirty="0" err="1"/>
              <a:t>MacOS</a:t>
            </a:r>
            <a:r>
              <a:rPr lang="da-DK" sz="3200" dirty="0"/>
              <a:t> / AIX / Proxy (Napalm+++)</a:t>
            </a:r>
            <a:br>
              <a:rPr lang="da-DK" sz="3200" dirty="0"/>
            </a:br>
            <a:endParaRPr lang="da-DK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a-DK" sz="3200" b="1" dirty="0"/>
              <a:t>By default looks for </a:t>
            </a:r>
            <a:r>
              <a:rPr lang="da-DK" sz="3200" b="1" i="1" dirty="0"/>
              <a:t>salt</a:t>
            </a:r>
            <a:r>
              <a:rPr lang="da-DK" sz="3200" b="1" dirty="0"/>
              <a:t> in DNS (</a:t>
            </a:r>
            <a:r>
              <a:rPr lang="da-DK" sz="3200" b="1" dirty="0" err="1"/>
              <a:t>can</a:t>
            </a:r>
            <a:r>
              <a:rPr lang="da-DK" sz="3200" b="1" dirty="0"/>
              <a:t> </a:t>
            </a:r>
            <a:r>
              <a:rPr lang="da-DK" sz="3200" b="1" dirty="0" err="1"/>
              <a:t>be</a:t>
            </a:r>
            <a:r>
              <a:rPr lang="da-DK" sz="3200" b="1" dirty="0"/>
              <a:t> </a:t>
            </a:r>
            <a:r>
              <a:rPr lang="da-DK" sz="3200" b="1" dirty="0" err="1"/>
              <a:t>configured</a:t>
            </a:r>
            <a:r>
              <a:rPr lang="da-DK" sz="3200" b="1" dirty="0"/>
              <a:t>)</a:t>
            </a:r>
          </a:p>
          <a:p>
            <a:endParaRPr lang="da-DK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3200" dirty="0"/>
              <a:t>TCP port 4505/4506 from minion to master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a-DK" sz="3200" dirty="0"/>
              <a:t>All </a:t>
            </a:r>
            <a:r>
              <a:rPr lang="da-DK" sz="3200" dirty="0" err="1"/>
              <a:t>traffic</a:t>
            </a:r>
            <a:r>
              <a:rPr lang="da-DK" sz="3200" dirty="0"/>
              <a:t> is </a:t>
            </a:r>
            <a:r>
              <a:rPr lang="da-DK" sz="3200" dirty="0" err="1"/>
              <a:t>encrypted</a:t>
            </a:r>
            <a:endParaRPr lang="da-DK" sz="3200" dirty="0"/>
          </a:p>
          <a:p>
            <a:endParaRPr lang="da-DK" sz="3200" dirty="0"/>
          </a:p>
          <a:p>
            <a:endParaRPr lang="da-DK" sz="3200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38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Integration with VMware Tools 12+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3200" b="1" dirty="0"/>
              <a:t>VM Options / Advanced / Configuration Parameters / Edit Configuration</a:t>
            </a:r>
            <a:br>
              <a:rPr lang="da-DK" sz="3200" dirty="0"/>
            </a:br>
            <a:endParaRPr lang="da-DK" sz="3200" dirty="0"/>
          </a:p>
          <a:p>
            <a:r>
              <a:rPr lang="da-DK" sz="3200" i="1" dirty="0" err="1"/>
              <a:t>guestinfo</a:t>
            </a:r>
            <a:r>
              <a:rPr lang="da-DK" sz="3200" i="1" dirty="0"/>
              <a:t>./</a:t>
            </a:r>
            <a:r>
              <a:rPr lang="da-DK" sz="3200" i="1" dirty="0" err="1"/>
              <a:t>vmware.components.salt_minion.desiredstate</a:t>
            </a:r>
            <a:r>
              <a:rPr lang="da-DK" sz="3200" i="1" dirty="0"/>
              <a:t>: present</a:t>
            </a:r>
          </a:p>
          <a:p>
            <a:endParaRPr lang="da-DK" sz="3200" dirty="0"/>
          </a:p>
          <a:p>
            <a:r>
              <a:rPr lang="da-DK" sz="3200" i="1" dirty="0" err="1"/>
              <a:t>guestinfo</a:t>
            </a:r>
            <a:r>
              <a:rPr lang="da-DK" sz="3200" i="1" dirty="0"/>
              <a:t>./</a:t>
            </a:r>
            <a:r>
              <a:rPr lang="da-DK" sz="3200" i="1" dirty="0" err="1"/>
              <a:t>vmware.components.salt_minion.args</a:t>
            </a:r>
            <a:r>
              <a:rPr lang="da-DK" sz="3200" i="1" dirty="0"/>
              <a:t>:  master= ip/</a:t>
            </a:r>
            <a:r>
              <a:rPr lang="da-DK" sz="3200" i="1" dirty="0" err="1"/>
              <a:t>hostname</a:t>
            </a:r>
            <a:endParaRPr lang="da-DK" sz="3200" i="1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6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1">
            <a:extLst>
              <a:ext uri="{FF2B5EF4-FFF2-40B4-BE49-F238E27FC236}">
                <a16:creationId xmlns:a16="http://schemas.microsoft.com/office/drawing/2014/main" id="{8FBA68A5-A7C7-4D91-AB95-6E0B6FFD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13">
            <a:extLst>
              <a:ext uri="{FF2B5EF4-FFF2-40B4-BE49-F238E27FC236}">
                <a16:creationId xmlns:a16="http://schemas.microsoft.com/office/drawing/2014/main" id="{DA4051E3-92B2-42FC-BB3D-372E4A614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17">
            <a:extLst>
              <a:ext uri="{FF2B5EF4-FFF2-40B4-BE49-F238E27FC236}">
                <a16:creationId xmlns:a16="http://schemas.microsoft.com/office/drawing/2014/main" id="{96A478A1-0B34-4F2B-88FA-CF47551E5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19">
            <a:extLst>
              <a:ext uri="{FF2B5EF4-FFF2-40B4-BE49-F238E27FC236}">
                <a16:creationId xmlns:a16="http://schemas.microsoft.com/office/drawing/2014/main" id="{E0F51E7E-0980-4671-8E08-F7E71D0DC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1">
            <a:extLst>
              <a:ext uri="{FF2B5EF4-FFF2-40B4-BE49-F238E27FC236}">
                <a16:creationId xmlns:a16="http://schemas.microsoft.com/office/drawing/2014/main" id="{495181ED-559D-4048-A0F3-C655473A2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97C2C428-DB1D-3294-1884-DDA146CB4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930"/>
          <a:stretch/>
        </p:blipFill>
        <p:spPr>
          <a:xfrm>
            <a:off x="0" y="5672706"/>
            <a:ext cx="12192000" cy="850366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C1C96AF1-0E94-5AB8-3EEE-E66C42DB8BDD}"/>
              </a:ext>
            </a:extLst>
          </p:cNvPr>
          <p:cNvSpPr txBox="1"/>
          <p:nvPr/>
        </p:nvSpPr>
        <p:spPr>
          <a:xfrm>
            <a:off x="500063" y="334928"/>
            <a:ext cx="11029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400" dirty="0">
                <a:latin typeface="Arial" panose="020B0604020202020204" pitchFamily="34" charset="0"/>
                <a:cs typeface="Arial" panose="020B0604020202020204" pitchFamily="34" charset="0"/>
              </a:rPr>
              <a:t>Tips</a:t>
            </a:r>
            <a:endParaRPr lang="da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7EBE8598-D33D-85A3-2312-FA8A0721E69C}"/>
              </a:ext>
            </a:extLst>
          </p:cNvPr>
          <p:cNvSpPr txBox="1"/>
          <p:nvPr/>
        </p:nvSpPr>
        <p:spPr>
          <a:xfrm>
            <a:off x="628652" y="1503123"/>
            <a:ext cx="109013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a-DK" sz="3200" dirty="0"/>
          </a:p>
          <a:p>
            <a:r>
              <a:rPr lang="da-DK" sz="3200" dirty="0"/>
              <a:t>Have a test/</a:t>
            </a:r>
            <a:r>
              <a:rPr lang="da-DK" sz="3200" dirty="0" err="1"/>
              <a:t>prod</a:t>
            </a:r>
            <a:r>
              <a:rPr lang="da-DK" sz="3200" dirty="0"/>
              <a:t> </a:t>
            </a:r>
            <a:r>
              <a:rPr lang="da-DK" sz="3200" dirty="0" err="1"/>
              <a:t>environment</a:t>
            </a:r>
            <a:endParaRPr lang="da-DK" sz="3200" dirty="0"/>
          </a:p>
          <a:p>
            <a:r>
              <a:rPr lang="da-DK" sz="3200" dirty="0"/>
              <a:t>	Not just for minions, but </a:t>
            </a:r>
            <a:r>
              <a:rPr lang="da-DK" sz="3200" dirty="0" err="1"/>
              <a:t>also</a:t>
            </a:r>
            <a:r>
              <a:rPr lang="da-DK" sz="3200" dirty="0"/>
              <a:t> master</a:t>
            </a:r>
          </a:p>
          <a:p>
            <a:endParaRPr lang="da-DK" sz="3200" dirty="0"/>
          </a:p>
          <a:p>
            <a:r>
              <a:rPr lang="da-DK" sz="3200" dirty="0"/>
              <a:t>If </a:t>
            </a:r>
            <a:r>
              <a:rPr lang="da-DK" sz="3200" dirty="0" err="1"/>
              <a:t>it’s</a:t>
            </a:r>
            <a:r>
              <a:rPr lang="da-DK" sz="3200" dirty="0"/>
              <a:t> </a:t>
            </a:r>
            <a:r>
              <a:rPr lang="da-DK" sz="3200" dirty="0" err="1"/>
              <a:t>available</a:t>
            </a:r>
            <a:r>
              <a:rPr lang="da-DK" sz="3200" dirty="0"/>
              <a:t> in </a:t>
            </a:r>
            <a:r>
              <a:rPr lang="da-DK" sz="3200" dirty="0" err="1"/>
              <a:t>Saltstack</a:t>
            </a:r>
            <a:r>
              <a:rPr lang="da-DK" sz="3200" dirty="0"/>
              <a:t>, it </a:t>
            </a:r>
            <a:r>
              <a:rPr lang="da-DK" sz="3200" dirty="0" err="1"/>
              <a:t>might</a:t>
            </a:r>
            <a:r>
              <a:rPr lang="da-DK" sz="3200" dirty="0"/>
              <a:t> not </a:t>
            </a:r>
            <a:r>
              <a:rPr lang="da-DK" sz="3200" dirty="0" err="1"/>
              <a:t>be</a:t>
            </a:r>
            <a:r>
              <a:rPr lang="da-DK" sz="3200" dirty="0"/>
              <a:t> in Aria Automation </a:t>
            </a:r>
            <a:r>
              <a:rPr lang="da-DK" sz="3200" dirty="0" err="1"/>
              <a:t>Config</a:t>
            </a:r>
            <a:r>
              <a:rPr lang="da-DK" sz="3200" dirty="0"/>
              <a:t> (</a:t>
            </a:r>
            <a:r>
              <a:rPr lang="da-DK" sz="3200" dirty="0" err="1"/>
              <a:t>yet</a:t>
            </a:r>
            <a:r>
              <a:rPr lang="da-DK" sz="3200" dirty="0"/>
              <a:t>)</a:t>
            </a:r>
          </a:p>
          <a:p>
            <a:endParaRPr lang="da-DK" sz="3200" dirty="0"/>
          </a:p>
          <a:p>
            <a:r>
              <a:rPr lang="da-DK" sz="3200" dirty="0" err="1"/>
              <a:t>Documentation</a:t>
            </a:r>
            <a:r>
              <a:rPr lang="da-DK" sz="3200" dirty="0"/>
              <a:t> is … </a:t>
            </a:r>
            <a:r>
              <a:rPr lang="da-DK" sz="3200" dirty="0" err="1"/>
              <a:t>scattered</a:t>
            </a:r>
            <a:endParaRPr lang="da-DK" sz="3200" dirty="0"/>
          </a:p>
        </p:txBody>
      </p:sp>
      <p:pic>
        <p:nvPicPr>
          <p:cNvPr id="2" name="Billede 1" descr="Et billede, der indeholder sort, mørke&#10;&#10;Automatisk genereret beskrivelse">
            <a:extLst>
              <a:ext uri="{FF2B5EF4-FFF2-40B4-BE49-F238E27FC236}">
                <a16:creationId xmlns:a16="http://schemas.microsoft.com/office/drawing/2014/main" id="{32042926-AFF7-CAA8-2679-FBEA42D40D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3611" y="5432943"/>
            <a:ext cx="1948390" cy="13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1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moVTI">
  <a:themeElements>
    <a:clrScheme name="Custom 73">
      <a:dk1>
        <a:sysClr val="windowText" lastClr="000000"/>
      </a:dk1>
      <a:lt1>
        <a:sysClr val="window" lastClr="FFFFFF"/>
      </a:lt1>
      <a:dk2>
        <a:srgbClr val="192033"/>
      </a:dk2>
      <a:lt2>
        <a:srgbClr val="F3EAD9"/>
      </a:lt2>
      <a:accent1>
        <a:srgbClr val="ED625F"/>
      </a:accent1>
      <a:accent2>
        <a:srgbClr val="2F4FA7"/>
      </a:accent2>
      <a:accent3>
        <a:srgbClr val="76A899"/>
      </a:accent3>
      <a:accent4>
        <a:srgbClr val="D4669D"/>
      </a:accent4>
      <a:accent5>
        <a:srgbClr val="F2855A"/>
      </a:accent5>
      <a:accent6>
        <a:srgbClr val="C44732"/>
      </a:accent6>
      <a:hlink>
        <a:srgbClr val="3F7AAF"/>
      </a:hlink>
      <a:folHlink>
        <a:srgbClr val="9E4687"/>
      </a:folHlink>
    </a:clrScheme>
    <a:fontScheme name="Elephant Univers Condensed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æsentation2" id="{9F3E0F10-6FA6-A147-9E6C-B60856B9F81F}" vid="{DE8DC932-0536-354A-BBD6-5F9FF1CA4D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MemoVTI</Template>
  <TotalTime>14645</TotalTime>
  <Words>654</Words>
  <Application>Microsoft Macintosh PowerPoint</Application>
  <PresentationFormat>Widescreen</PresentationFormat>
  <Paragraphs>138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Arial</vt:lpstr>
      <vt:lpstr>Elephant</vt:lpstr>
      <vt:lpstr>Menlo</vt:lpstr>
      <vt:lpstr>Univers Condensed</vt:lpstr>
      <vt:lpstr>MemoVTI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Mohn</dc:creator>
  <cp:lastModifiedBy>Christian Mohn</cp:lastModifiedBy>
  <cp:revision>35</cp:revision>
  <dcterms:created xsi:type="dcterms:W3CDTF">2023-09-06T07:14:53Z</dcterms:created>
  <dcterms:modified xsi:type="dcterms:W3CDTF">2023-09-21T09:22:21Z</dcterms:modified>
</cp:coreProperties>
</file>

<file path=docProps/thumbnail.jpeg>
</file>